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9144000"/>
  <p:notesSz cx="6858000" cy="9144000"/>
  <p:embeddedFontLst>
    <p:embeddedFont>
      <p:font typeface="Lato"/>
      <p:regular r:id="rId33"/>
      <p:bold r:id="rId34"/>
      <p:italic r:id="rId35"/>
      <p:boldItalic r:id="rId36"/>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Lato-regular.fnt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Lato-italic.fntdata"/><Relationship Id="rId12" Type="http://schemas.openxmlformats.org/officeDocument/2006/relationships/slide" Target="slides/slide7.xml"/><Relationship Id="rId34" Type="http://schemas.openxmlformats.org/officeDocument/2006/relationships/font" Target="fonts/Lato-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Lato-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Hello everyone, today I’m talking about a paper that discussed Deco,</a:t>
            </a:r>
          </a:p>
          <a:p>
            <a:pPr rtl="0">
              <a:spcBef>
                <a:spcPts val="0"/>
              </a:spcBef>
              <a:buNone/>
            </a:pPr>
            <a:r>
              <a:rPr lang="en"/>
              <a:t>database system for declarative crowdsourcing </a:t>
            </a:r>
          </a:p>
          <a:p>
            <a:pPr>
              <a:spcBef>
                <a:spcPts val="0"/>
              </a:spcBef>
              <a:buNone/>
            </a:pPr>
            <a:r>
              <a:rPr lang="en"/>
              <a:t>Declarative System - where the end user describes the needs, and the system dynamically figures out what and how to obtain crowd data, and how it must be integrated with other data.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 designed may specify as many fetch rules as they want. They are pretty much access methods.</a:t>
            </a:r>
          </a:p>
          <a:p>
            <a:pPr rtl="0">
              <a:spcBef>
                <a:spcPts val="0"/>
              </a:spcBef>
              <a:buNone/>
            </a:pPr>
            <a:r>
              <a:rPr lang="en"/>
              <a:t>These fetch rules can be tied to a Mechanical Turk Task for example.</a:t>
            </a:r>
          </a:p>
          <a:p>
            <a:pPr lvl="0" rtl="0">
              <a:spcBef>
                <a:spcPts val="0"/>
              </a:spcBef>
              <a:buNone/>
            </a:pPr>
            <a:r>
              <a:rPr lang="en"/>
              <a:t>And they dictate such things as what information is used to source what information.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Moving onto the raw schema for the tables, we have a one anchor table whose attributes are the anchor attributes of whatever relation we defined in our conceptual schema</a:t>
            </a:r>
          </a:p>
          <a:p>
            <a:pPr lvl="0" rtl="0">
              <a:spcBef>
                <a:spcPts val="0"/>
              </a:spcBef>
              <a:buNone/>
            </a:pPr>
            <a:r>
              <a:rPr lang="en"/>
              <a:t>And one dependent table for each dependent attribute-group.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Moving onto the semantics of the data model, we have three main parts: fetch, resolve, and join. </a:t>
            </a:r>
          </a:p>
          <a:p>
            <a:pPr rtl="0">
              <a:spcBef>
                <a:spcPts val="0"/>
              </a:spcBef>
              <a:buNone/>
            </a:pPr>
            <a:r>
              <a:rPr lang="en"/>
              <a:t>Fetch invokes fetch rules to gather and insert raw data</a:t>
            </a:r>
          </a:p>
          <a:p>
            <a:pPr rtl="0">
              <a:spcBef>
                <a:spcPts val="0"/>
              </a:spcBef>
              <a:buNone/>
            </a:pPr>
            <a:r>
              <a:rPr lang="en"/>
              <a:t>Resolve then invokes resolution rules on these raw tables</a:t>
            </a:r>
          </a:p>
          <a:p>
            <a:pPr rtl="0">
              <a:spcBef>
                <a:spcPts val="0"/>
              </a:spcBef>
              <a:buNone/>
            </a:pPr>
            <a:r>
              <a:rPr lang="en"/>
              <a:t>THe final step join, then joins in the newly acquired data into what we had previously.</a:t>
            </a:r>
          </a:p>
          <a:p>
            <a:pPr rtl="0">
              <a:spcBef>
                <a:spcPts val="0"/>
              </a:spcBef>
              <a:buNone/>
            </a:pPr>
            <a:r>
              <a:t/>
            </a:r>
            <a:endParaRPr/>
          </a:p>
          <a:p>
            <a:pPr lvl="0" rtl="0">
              <a:spcBef>
                <a:spcPts val="0"/>
              </a:spcBef>
              <a:buNone/>
            </a:pPr>
            <a:r>
              <a:rPr lang="en"/>
              <a:t>In order to deal with the messy aspect of crowdsourcing, they proposed having metadata columns in the raw data. Examples of useful meta data might be data expiration dates, worker quality, confidence scores, and which fetch rules fetched what data.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7" name="Shape 1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Onto the query language! For the most part, it resembles SQL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Here is an example query. Sometimes however, the query could be empty, even if correctly, so there are additions made.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1" name="Shape 1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For example, we can specify such things such as AtLeast5, so that our query processor will collect additional data until it gets 5 highly rated Thai restaurants. There is also a bunch of things we can do here.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8" name="Shape 168"/>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At the execution level, we have some interesting problems. </a:t>
            </a:r>
          </a:p>
          <a:p>
            <a:pPr rtl="0">
              <a:spcBef>
                <a:spcPts val="0"/>
              </a:spcBef>
              <a:buNone/>
            </a:pPr>
            <a:r>
              <a:rPr lang="en"/>
              <a:t>Our data may change, </a:t>
            </a:r>
          </a:p>
          <a:p>
            <a:pPr rtl="0">
              <a:spcBef>
                <a:spcPts val="0"/>
              </a:spcBef>
              <a:buNone/>
            </a:pPr>
            <a:r>
              <a:rPr lang="en"/>
              <a:t>we could end up with too much data, </a:t>
            </a:r>
          </a:p>
          <a:p>
            <a:pPr rtl="0">
              <a:spcBef>
                <a:spcPts val="0"/>
              </a:spcBef>
              <a:buNone/>
            </a:pPr>
            <a:r>
              <a:rPr lang="en"/>
              <a:t>and our data pay have high latency.</a:t>
            </a:r>
          </a:p>
          <a:p>
            <a:pPr rtl="0">
              <a:spcBef>
                <a:spcPts val="0"/>
              </a:spcBef>
              <a:buNone/>
            </a:pPr>
            <a:r>
              <a:t/>
            </a:r>
            <a:endParaRPr/>
          </a:p>
          <a:p>
            <a:pPr rtl="0">
              <a:spcBef>
                <a:spcPts val="0"/>
              </a:spcBef>
              <a:buNone/>
            </a:pPr>
            <a:r>
              <a:rPr lang="en"/>
              <a:t>For this we have a Push-Pull Hybrid model with the following features..</a:t>
            </a:r>
          </a:p>
          <a:p>
            <a:pPr rtl="0">
              <a:spcBef>
                <a:spcPts val="0"/>
              </a:spcBef>
              <a:buNone/>
            </a:pPr>
            <a:r>
              <a:rPr lang="en"/>
              <a:t>We have incremental push as the result of a fetch rule is handles as an update to one or more of the raw tables and propagated to the user view. </a:t>
            </a:r>
          </a:p>
          <a:p>
            <a:pPr rtl="0">
              <a:spcBef>
                <a:spcPts val="0"/>
              </a:spcBef>
              <a:buNone/>
            </a:pPr>
            <a:r>
              <a:rPr lang="en"/>
              <a:t>We attempt multiple fetches and parallel</a:t>
            </a:r>
          </a:p>
          <a:p>
            <a:pPr rtl="0">
              <a:spcBef>
                <a:spcPts val="0"/>
              </a:spcBef>
              <a:buNone/>
            </a:pPr>
            <a:r>
              <a:rPr lang="en"/>
              <a:t>fetches and feed the information as it comes in</a:t>
            </a:r>
          </a:p>
          <a:p>
            <a:pPr lvl="0" rtl="0">
              <a:spcBef>
                <a:spcPts val="0"/>
              </a:spcBef>
              <a:buNone/>
            </a:pPr>
            <a:r>
              <a:rPr lang="en"/>
              <a:t>And we have a two phase system. FIrst we try to answer with our current data, and if that’s not sufficient, we query for more.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5" name="Shape 1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There are several ways we can go from query to fetches, which are visualized on the next slide.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2" name="Shape 182"/>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Basic, fetch, then filter</a:t>
            </a:r>
          </a:p>
          <a:p>
            <a:pPr rtl="0">
              <a:spcBef>
                <a:spcPts val="0"/>
              </a:spcBef>
              <a:buNone/>
            </a:pPr>
            <a:r>
              <a:rPr lang="en"/>
              <a:t>In the filter later, the filter is placed higher. Thus, it will fetch cuisine only for the restaurants that satisfy the rating &gt;4</a:t>
            </a:r>
          </a:p>
          <a:p>
            <a:pPr rtl="0">
              <a:spcBef>
                <a:spcPts val="0"/>
              </a:spcBef>
              <a:buNone/>
            </a:pPr>
            <a:r>
              <a:rPr lang="en"/>
              <a:t>In the reverse fetching, first we fetch by rating, and then see if it the cuisine we want. </a:t>
            </a:r>
          </a:p>
          <a:p>
            <a:pPr lvl="0" rtl="0">
              <a:spcBef>
                <a:spcPts val="0"/>
              </a:spcBef>
              <a:buNone/>
            </a:pPr>
            <a:r>
              <a:rPr lang="en"/>
              <a:t>Combined fetches, we have a fetch rules that gather multiple dependent attributes at the same time.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Naturally there were several challenges</a:t>
            </a:r>
          </a:p>
          <a:p>
            <a:pPr rtl="0">
              <a:spcBef>
                <a:spcPts val="0"/>
              </a:spcBef>
              <a:buNone/>
            </a:pPr>
            <a:r>
              <a:rPr lang="en"/>
              <a:t>Resolve disagreeing human opinions</a:t>
            </a:r>
          </a:p>
          <a:p>
            <a:pPr rtl="0">
              <a:spcBef>
                <a:spcPts val="0"/>
              </a:spcBef>
              <a:buNone/>
            </a:pPr>
            <a:r>
              <a:rPr lang="en"/>
              <a:t>Determining how the database system interacts with the human workers</a:t>
            </a:r>
          </a:p>
          <a:p>
            <a:pPr rtl="0">
              <a:spcBef>
                <a:spcPts val="0"/>
              </a:spcBef>
              <a:buNone/>
            </a:pPr>
            <a:r>
              <a:rPr lang="en"/>
              <a:t>Choosing the right data model and query language</a:t>
            </a:r>
          </a:p>
          <a:p>
            <a:pPr>
              <a:spcBef>
                <a:spcPts val="0"/>
              </a:spcBef>
              <a:buNone/>
            </a:pPr>
            <a:r>
              <a:rPr lang="en"/>
              <a:t>What data should it store? Clean data or raw data? What does it show to the user?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9" name="Shape 1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6" name="Shape 19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Have any of you built a crowdsourcing system before?</a:t>
            </a:r>
          </a:p>
          <a:p>
            <a:pPr rtl="0">
              <a:spcBef>
                <a:spcPts val="0"/>
              </a:spcBef>
              <a:buNone/>
            </a:pPr>
            <a:r>
              <a:t/>
            </a:r>
            <a:endParaRPr/>
          </a:p>
          <a:p>
            <a:pPr rtl="0">
              <a:spcBef>
                <a:spcPts val="0"/>
              </a:spcBef>
              <a:buNone/>
            </a:pPr>
            <a:r>
              <a:rPr lang="en"/>
              <a:t>The prototype was implemented a python with sqlite backend, and a Deco api. On top, they built a command line interface, a web based gui, that executes queries, visualized the information and shows log messages</a:t>
            </a:r>
          </a:p>
          <a:p>
            <a:pPr rtl="0">
              <a:spcBef>
                <a:spcPts val="0"/>
              </a:spcBef>
              <a:buNone/>
            </a:pPr>
            <a:r>
              <a:t/>
            </a:r>
            <a:endParaRPr/>
          </a:p>
          <a:p>
            <a:pPr rtl="0">
              <a:spcBef>
                <a:spcPts val="0"/>
              </a:spcBef>
              <a:buNone/>
            </a:pPr>
            <a:r>
              <a:rPr lang="en"/>
              <a:t>The conducted several experiments on their system at a price of five cents per fetch rule invocation. </a:t>
            </a:r>
          </a:p>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3" name="Shape 20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First they tested the performance for different fetch configurations</a:t>
            </a:r>
          </a:p>
          <a:p>
            <a:pPr rtl="0">
              <a:spcBef>
                <a:spcPts val="0"/>
              </a:spcBef>
              <a:buNone/>
            </a:pPr>
            <a:r>
              <a:rPr lang="en"/>
              <a:t>Results being non_Null result tuples</a:t>
            </a:r>
          </a:p>
          <a:p>
            <a:pPr rtl="0">
              <a:spcBef>
                <a:spcPts val="0"/>
              </a:spcBef>
              <a:buNone/>
            </a:pPr>
            <a:r>
              <a:rPr lang="en"/>
              <a:t>We note that fetch rules that get multiple pieces of information at once and those that operate in the reverse direction offer significant benefits over basic fetch rules</a:t>
            </a:r>
          </a:p>
          <a:p>
            <a:pPr rtl="0">
              <a:spcBef>
                <a:spcPts val="0"/>
              </a:spcBef>
              <a:buNone/>
            </a:pPr>
            <a:r>
              <a:rPr lang="en"/>
              <a:t>Fairly clean data</a:t>
            </a:r>
          </a:p>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0" name="Shape 2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7" name="Shape 2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solidFill>
                  <a:schemeClr val="dk1"/>
                </a:solidFill>
              </a:rPr>
              <a:t>Then different query plans</a:t>
            </a:r>
          </a:p>
          <a:p>
            <a:pPr lvl="0" rtl="0">
              <a:spcBef>
                <a:spcPts val="0"/>
              </a:spcBef>
              <a:buNone/>
            </a:pPr>
            <a:r>
              <a:t/>
            </a:r>
            <a:endParaRPr>
              <a:solidFill>
                <a:schemeClr val="dk1"/>
              </a:solidFill>
            </a:endParaRPr>
          </a:p>
          <a:p>
            <a:pPr lvl="0" rtl="0">
              <a:spcBef>
                <a:spcPts val="0"/>
              </a:spcBef>
              <a:buNone/>
            </a:pPr>
            <a:r>
              <a:rPr lang="en">
                <a:solidFill>
                  <a:schemeClr val="dk1"/>
                </a:solidFill>
              </a:rPr>
              <a:t>Notes </a:t>
            </a:r>
          </a:p>
          <a:p>
            <a:pPr lvl="0" rtl="0">
              <a:spcBef>
                <a:spcPts val="0"/>
              </a:spcBef>
              <a:buClr>
                <a:schemeClr val="dk1"/>
              </a:buClr>
              <a:buSzPct val="100000"/>
              <a:buFont typeface="Arial"/>
              <a:buNone/>
            </a:pPr>
            <a:r>
              <a:rPr lang="en">
                <a:solidFill>
                  <a:schemeClr val="dk1"/>
                </a:solidFill>
              </a:rPr>
              <a:t>The predicate pull down transformation makes Deco query plans invoke fetch rules more often in parallel, which brings down latency.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4" name="Shape 22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Did you guys note any key differences?</a:t>
            </a:r>
          </a:p>
          <a:p>
            <a:pPr rtl="0">
              <a:spcBef>
                <a:spcPts val="0"/>
              </a:spcBef>
              <a:buNone/>
            </a:pPr>
            <a:r>
              <a:t/>
            </a:r>
            <a:endParaRPr/>
          </a:p>
          <a:p>
            <a:pPr rtl="0">
              <a:spcBef>
                <a:spcPts val="0"/>
              </a:spcBef>
              <a:buNone/>
            </a:pPr>
            <a:r>
              <a:rPr lang="en"/>
              <a:t>They called out the key differences</a:t>
            </a:r>
          </a:p>
          <a:p>
            <a:pPr rtl="0">
              <a:spcBef>
                <a:spcPts val="0"/>
              </a:spcBef>
              <a:buNone/>
            </a:pPr>
            <a:r>
              <a:rPr lang="en"/>
              <a:t>Unlike CrowdDB, Deco gives the schema designed the flexibility to  design their own fetch rules</a:t>
            </a:r>
          </a:p>
          <a:p>
            <a:pPr rtl="0">
              <a:spcBef>
                <a:spcPts val="0"/>
              </a:spcBef>
              <a:buNone/>
            </a:pPr>
            <a:r>
              <a:rPr lang="en"/>
              <a:t>Deco stores the raw data and then chooses how to display it</a:t>
            </a:r>
          </a:p>
          <a:p>
            <a:pPr rtl="0">
              <a:spcBef>
                <a:spcPts val="0"/>
              </a:spcBef>
              <a:buNone/>
            </a:pPr>
            <a:r>
              <a:rPr lang="en"/>
              <a:t>Deco makes fewer assump[tion about eh schema (no primary keys)</a:t>
            </a:r>
          </a:p>
          <a:p>
            <a:pPr lvl="0" rtl="0">
              <a:spcBef>
                <a:spcPts val="0"/>
              </a:spcBef>
              <a:buNone/>
            </a:pPr>
            <a:r>
              <a:rPr lang="en"/>
              <a:t>Deco has more precisely defined semantics)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1" name="Shape 23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 datamodel that is practical and derived from the familiar relational data model. </a:t>
            </a:r>
          </a:p>
          <a:p>
            <a:pPr rtl="0">
              <a:spcBef>
                <a:spcPts val="0"/>
              </a:spcBef>
              <a:buNone/>
            </a:pPr>
            <a:r>
              <a:rPr lang="en"/>
              <a:t>A query language that minimally departs from SQL.  </a:t>
            </a:r>
          </a:p>
          <a:p>
            <a:pPr rtl="0">
              <a:spcBef>
                <a:spcPts val="0"/>
              </a:spcBef>
              <a:buNone/>
            </a:pPr>
            <a:r>
              <a:rPr lang="en"/>
              <a:t>Design for the query processor. </a:t>
            </a:r>
          </a:p>
          <a:p>
            <a:pPr rtl="0">
              <a:spcBef>
                <a:spcPts val="0"/>
              </a:spcBef>
              <a:buNone/>
            </a:pPr>
            <a:r>
              <a:rPr lang="en"/>
              <a:t>Experimental analysis of queries and comparison.</a:t>
            </a:r>
          </a:p>
          <a:p>
            <a:pPr rtl="0">
              <a:spcBef>
                <a:spcPts val="0"/>
              </a:spcBef>
              <a:buNone/>
            </a:pPr>
            <a:r>
              <a:t/>
            </a:r>
            <a:endParaRPr/>
          </a:p>
          <a:p>
            <a:pPr lvl="0" rtl="0">
              <a:spcBef>
                <a:spcPts val="0"/>
              </a:spcBef>
              <a:buNone/>
            </a:pPr>
            <a:r>
              <a:rPr lang="en"/>
              <a:t>Interesting that cost was fixed.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8" name="Shape 2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The system the researchers designed is made to be </a:t>
            </a:r>
          </a:p>
          <a:p>
            <a:pPr rtl="0">
              <a:spcBef>
                <a:spcPts val="0"/>
              </a:spcBef>
              <a:buNone/>
            </a:pPr>
            <a:r>
              <a:rPr lang="en"/>
              <a:t>general to allow the use of other models</a:t>
            </a:r>
          </a:p>
          <a:p>
            <a:pPr rtl="0">
              <a:spcBef>
                <a:spcPts val="0"/>
              </a:spcBef>
              <a:buNone/>
            </a:pPr>
            <a:r>
              <a:rPr lang="en"/>
              <a:t>flexible for custom data cleansing and external access </a:t>
            </a:r>
          </a:p>
          <a:p>
            <a:pPr rtl="0">
              <a:spcBef>
                <a:spcPts val="0"/>
              </a:spcBef>
              <a:buNone/>
            </a:pPr>
            <a:r>
              <a:rPr lang="en"/>
              <a:t>principles such that it has precisely defined semantics</a:t>
            </a:r>
          </a:p>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The paper focuses on three main parts</a:t>
            </a:r>
          </a:p>
          <a:p>
            <a:pPr rtl="0">
              <a:spcBef>
                <a:spcPts val="0"/>
              </a:spcBef>
              <a:buNone/>
            </a:pPr>
            <a:r>
              <a:rPr lang="en"/>
              <a:t>THe data model</a:t>
            </a:r>
          </a:p>
          <a:p>
            <a:pPr rtl="0">
              <a:spcBef>
                <a:spcPts val="0"/>
              </a:spcBef>
              <a:buNone/>
            </a:pPr>
            <a:r>
              <a:rPr lang="en"/>
              <a:t>The Query Language</a:t>
            </a:r>
          </a:p>
          <a:p>
            <a:pPr rtl="0">
              <a:spcBef>
                <a:spcPts val="0"/>
              </a:spcBef>
              <a:buNone/>
            </a:pPr>
            <a:r>
              <a:rPr lang="en"/>
              <a:t>And the implementation of a prototype.</a:t>
            </a:r>
          </a:p>
          <a:p>
            <a:pPr rtl="0">
              <a:spcBef>
                <a:spcPts val="0"/>
              </a:spcBef>
              <a:buNone/>
            </a:pPr>
            <a:r>
              <a:t/>
            </a:r>
            <a:endParaRPr/>
          </a:p>
          <a:p>
            <a:pPr lvl="0" rtl="0">
              <a:spcBef>
                <a:spcPts val="0"/>
              </a:spcBef>
              <a:buNone/>
            </a:pPr>
            <a:r>
              <a:rPr lang="en"/>
              <a:t>Throughout the paper they use the example of the restaurant and it’s name, address, rating and cuisine. They also have a separate logical relation for the address for address, city and zip.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The first section, the data model. This covers three parts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As I mentioned earlier, the models of the Restaurant and the address are part of the conceptual schema</a:t>
            </a:r>
          </a:p>
          <a:p>
            <a:pPr rtl="0">
              <a:spcBef>
                <a:spcPts val="0"/>
              </a:spcBef>
              <a:buNone/>
            </a:pPr>
            <a:r>
              <a:rPr lang="en"/>
              <a:t>But in addition we have </a:t>
            </a:r>
          </a:p>
          <a:p>
            <a:pPr rtl="0">
              <a:spcBef>
                <a:spcPts val="0"/>
              </a:spcBef>
              <a:buNone/>
            </a:pPr>
            <a:r>
              <a:rPr lang="en"/>
              <a:t>anchor attributes and dependent attribute types</a:t>
            </a:r>
          </a:p>
          <a:p>
            <a:pPr lvl="0" rtl="0">
              <a:spcBef>
                <a:spcPts val="0"/>
              </a:spcBef>
              <a:buNone/>
            </a:pPr>
            <a:r>
              <a:rPr lang="en"/>
              <a:t>And this is the diagram they had, which I will go into further detail soon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Here we have what the user sees, and the underlying tables that make up their view. </a:t>
            </a:r>
          </a:p>
          <a:p>
            <a:pPr rtl="0">
              <a:spcBef>
                <a:spcPts val="0"/>
              </a:spcBef>
              <a:buNone/>
            </a:pPr>
            <a:r>
              <a:rPr lang="en"/>
              <a:t>Let me explain what are looking at here</a:t>
            </a:r>
          </a:p>
          <a:p>
            <a:pPr rtl="0">
              <a:spcBef>
                <a:spcPts val="0"/>
              </a:spcBef>
              <a:buNone/>
            </a:pPr>
            <a:r>
              <a:rPr lang="en"/>
              <a:t>The user specifies which attributes are anchors and which are dependent.</a:t>
            </a:r>
          </a:p>
          <a:p>
            <a:pPr rtl="0">
              <a:spcBef>
                <a:spcPts val="0"/>
              </a:spcBef>
              <a:buNone/>
            </a:pPr>
            <a:r>
              <a:rPr lang="en"/>
              <a:t>There is one anchor tables (rest A) containing the anchor attributes </a:t>
            </a:r>
          </a:p>
          <a:p>
            <a:pPr rtl="0">
              <a:spcBef>
                <a:spcPts val="0"/>
              </a:spcBef>
              <a:buNone/>
            </a:pPr>
            <a:r>
              <a:rPr lang="en"/>
              <a:t>One dependent table for each dependent attribute (in this case rating and cuisine)</a:t>
            </a:r>
          </a:p>
          <a:p>
            <a:pPr rtl="0">
              <a:spcBef>
                <a:spcPts val="0"/>
              </a:spcBef>
              <a:buNone/>
            </a:pPr>
            <a:r>
              <a:t/>
            </a:r>
            <a:endParaRPr/>
          </a:p>
          <a:p>
            <a:pPr rtl="0">
              <a:spcBef>
                <a:spcPts val="0"/>
              </a:spcBef>
              <a:buNone/>
            </a:pPr>
            <a:r>
              <a:rPr lang="en"/>
              <a:t>The system is based on the idea of Fetch-REsolve-Join.</a:t>
            </a:r>
          </a:p>
          <a:p>
            <a:pPr rtl="0">
              <a:spcBef>
                <a:spcPts val="0"/>
              </a:spcBef>
              <a:buNone/>
            </a:pPr>
            <a:r>
              <a:rPr lang="en"/>
              <a:t>First we fetch data using fetch rules</a:t>
            </a:r>
          </a:p>
          <a:p>
            <a:pPr rtl="0">
              <a:spcBef>
                <a:spcPts val="0"/>
              </a:spcBef>
              <a:buNone/>
            </a:pPr>
            <a:r>
              <a:rPr lang="en"/>
              <a:t>Then we resolve inconsistencies using resolution rules</a:t>
            </a:r>
          </a:p>
          <a:p>
            <a:pPr rtl="0">
              <a:spcBef>
                <a:spcPts val="0"/>
              </a:spcBef>
              <a:buNone/>
            </a:pPr>
            <a:r>
              <a:rPr lang="en"/>
              <a:t>Then we join the raw tables to produce conceptual relations.</a:t>
            </a:r>
          </a:p>
          <a:p>
            <a:pPr rtl="0">
              <a:spcBef>
                <a:spcPts val="0"/>
              </a:spcBef>
              <a:buNone/>
            </a:pPr>
            <a:r>
              <a:t/>
            </a:r>
            <a:endParaRPr/>
          </a:p>
          <a:p>
            <a:pPr>
              <a:spcBef>
                <a:spcPts val="0"/>
              </a:spcBef>
              <a:buNone/>
            </a:pPr>
            <a:r>
              <a:rPr lang="en"/>
              <a:t>The part of the conceptual schema that I’ll talk about first are the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Resolution rules</a:t>
            </a:r>
          </a:p>
          <a:p>
            <a:pPr rtl="0">
              <a:spcBef>
                <a:spcPts val="0"/>
              </a:spcBef>
              <a:buNone/>
            </a:pPr>
            <a:r>
              <a:rPr lang="en"/>
              <a:t>These determine how to handle inconsistent or uncertain values obtained from the crowd</a:t>
            </a:r>
          </a:p>
          <a:p>
            <a:pPr rtl="0">
              <a:spcBef>
                <a:spcPts val="0"/>
              </a:spcBef>
              <a:buNone/>
            </a:pPr>
            <a:r>
              <a:rPr lang="en"/>
              <a:t>In the paper they define a resolution function that takes a set of input that would clean the data that is input into it. </a:t>
            </a:r>
          </a:p>
          <a:p>
            <a:pPr rtl="0">
              <a:spcBef>
                <a:spcPts val="0"/>
              </a:spcBef>
              <a:buNone/>
            </a:pPr>
            <a:r>
              <a:t/>
            </a:r>
            <a:endParaRPr/>
          </a:p>
          <a:p>
            <a:pPr rtl="0">
              <a:spcBef>
                <a:spcPts val="0"/>
              </a:spcBef>
              <a:buNone/>
            </a:pPr>
            <a:r>
              <a:rPr lang="en"/>
              <a:t>Here is an example of a resolution rules, where it would average the ratings if there are several entries. In other cases, we might want to eliminate duplicates, or take the majority.</a:t>
            </a:r>
          </a:p>
          <a:p>
            <a:pPr rtl="0">
              <a:spcBef>
                <a:spcPts val="0"/>
              </a:spcBef>
              <a:buNone/>
            </a:pPr>
            <a:r>
              <a:t/>
            </a:r>
            <a:endParaRPr/>
          </a:p>
          <a:p>
            <a:pPr rtl="0">
              <a:spcBef>
                <a:spcPts val="0"/>
              </a:spcBef>
              <a:buNone/>
            </a:pPr>
            <a:r>
              <a:rPr lang="en"/>
              <a:t>There are five such rules, which I will list</a:t>
            </a:r>
          </a:p>
          <a:p>
            <a:pPr rtl="0">
              <a:spcBef>
                <a:spcPts val="0"/>
              </a:spcBef>
              <a:buNone/>
            </a:pPr>
            <a:r>
              <a:rPr lang="en"/>
              <a:t>THe rating for a restaurant is the average of the rating in the raw data</a:t>
            </a:r>
          </a:p>
          <a:p>
            <a:pPr rtl="0">
              <a:spcBef>
                <a:spcPts val="0"/>
              </a:spcBef>
              <a:buNone/>
            </a:pPr>
            <a:r>
              <a:rPr lang="en"/>
              <a:t>The cuisines for each restaurant are listed with duplicates removed</a:t>
            </a:r>
          </a:p>
          <a:p>
            <a:pPr rtl="0">
              <a:spcBef>
                <a:spcPts val="0"/>
              </a:spcBef>
              <a:buNone/>
            </a:pPr>
            <a:r>
              <a:rPr lang="en"/>
              <a:t>The name-address pairs are put in a standard form, so that entity resolution is each</a:t>
            </a:r>
          </a:p>
          <a:p>
            <a:pPr rtl="0">
              <a:spcBef>
                <a:spcPts val="0"/>
              </a:spcBef>
              <a:buNone/>
            </a:pPr>
            <a:r>
              <a:rPr lang="en"/>
              <a:t>If there are multiple zip codes, the one used most often is the one that will be used for the restaurant</a:t>
            </a:r>
          </a:p>
          <a:p>
            <a:pPr rtl="0">
              <a:spcBef>
                <a:spcPts val="0"/>
              </a:spcBef>
              <a:buNone/>
            </a:pPr>
            <a:r>
              <a:rPr lang="en"/>
              <a:t>If the address is uncertain or inconsistent a simple identity solution function is performed</a:t>
            </a:r>
          </a:p>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For example,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992766"/>
            <a:ext cx="8520599" cy="27368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3778833"/>
            <a:ext cx="8520599" cy="1056899"/>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474833"/>
            <a:ext cx="8520599" cy="2618099"/>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4202966"/>
            <a:ext cx="8520599" cy="17343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867800"/>
            <a:ext cx="8520599" cy="1122299"/>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593366"/>
            <a:ext cx="8520599" cy="7635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536633"/>
            <a:ext cx="8520599" cy="45551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593366"/>
            <a:ext cx="8520599" cy="7635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536633"/>
            <a:ext cx="3999899" cy="4555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536633"/>
            <a:ext cx="3999899" cy="4555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593366"/>
            <a:ext cx="8520599" cy="7635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740800"/>
            <a:ext cx="2807999" cy="1007700"/>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852800"/>
            <a:ext cx="2807999" cy="42393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600200"/>
            <a:ext cx="6367800" cy="5454299"/>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66"/>
            <a:ext cx="4572000" cy="6858000"/>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644233"/>
            <a:ext cx="4045199" cy="19764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3737433"/>
            <a:ext cx="4045199" cy="16467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965433"/>
            <a:ext cx="3837000" cy="49269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5640766"/>
            <a:ext cx="5998800" cy="8067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6217622"/>
            <a:ext cx="548699" cy="524699"/>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593366"/>
            <a:ext cx="8520599" cy="763500"/>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536633"/>
            <a:ext cx="8520599" cy="4555199"/>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6217622"/>
            <a:ext cx="548699" cy="524699"/>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0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0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0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0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0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ctrTitle"/>
          </p:nvPr>
        </p:nvSpPr>
        <p:spPr>
          <a:xfrm>
            <a:off x="311708" y="992766"/>
            <a:ext cx="8520599" cy="2736899"/>
          </a:xfrm>
          <a:prstGeom prst="rect">
            <a:avLst/>
          </a:prstGeom>
        </p:spPr>
        <p:txBody>
          <a:bodyPr anchorCtr="0" anchor="b" bIns="91425" lIns="91425" rIns="91425" tIns="91425">
            <a:noAutofit/>
          </a:bodyPr>
          <a:lstStyle/>
          <a:p>
            <a:pPr>
              <a:spcBef>
                <a:spcPts val="0"/>
              </a:spcBef>
              <a:buNone/>
            </a:pPr>
            <a:r>
              <a:t/>
            </a:r>
            <a:endParaRPr/>
          </a:p>
        </p:txBody>
      </p:sp>
      <p:sp>
        <p:nvSpPr>
          <p:cNvPr id="51" name="Shape 51"/>
          <p:cNvSpPr txBox="1"/>
          <p:nvPr>
            <p:ph idx="1" type="subTitle"/>
          </p:nvPr>
        </p:nvSpPr>
        <p:spPr>
          <a:xfrm>
            <a:off x="311700" y="3778833"/>
            <a:ext cx="8520599" cy="1056899"/>
          </a:xfrm>
          <a:prstGeom prst="rect">
            <a:avLst/>
          </a:prstGeom>
        </p:spPr>
        <p:txBody>
          <a:bodyPr anchorCtr="0" anchor="t" bIns="91425" lIns="91425" rIns="91425" tIns="91425">
            <a:noAutofit/>
          </a:bodyPr>
          <a:lstStyle/>
          <a:p>
            <a:pPr>
              <a:spcBef>
                <a:spcPts val="0"/>
              </a:spcBef>
              <a:buNone/>
            </a:pPr>
            <a:r>
              <a:t/>
            </a:r>
            <a:endParaRPr/>
          </a:p>
        </p:txBody>
      </p:sp>
      <p:sp>
        <p:nvSpPr>
          <p:cNvPr id="52" name="Shape 52"/>
          <p:cNvSpPr/>
          <p:nvPr/>
        </p:nvSpPr>
        <p:spPr>
          <a:xfrm>
            <a:off x="1150800" y="429600"/>
            <a:ext cx="6842400" cy="5998800"/>
          </a:xfrm>
          <a:prstGeom prst="rect">
            <a:avLst/>
          </a:prstGeom>
          <a:noFill/>
          <a:ln>
            <a:noFill/>
          </a:ln>
        </p:spPr>
        <p:txBody>
          <a:bodyPr anchorCtr="0" anchor="ctr" bIns="91425" lIns="91425" rIns="91425" tIns="91425">
            <a:noAutofit/>
          </a:bodyPr>
          <a:lstStyle/>
          <a:p>
            <a:pPr>
              <a:spcBef>
                <a:spcPts val="0"/>
              </a:spcBef>
              <a:buNone/>
            </a:pPr>
            <a:r>
              <a:t/>
            </a:r>
            <a:endParaRPr/>
          </a:p>
        </p:txBody>
      </p:sp>
      <p:sp>
        <p:nvSpPr>
          <p:cNvPr id="53" name="Shape 53"/>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algn="ctr">
              <a:spcBef>
                <a:spcPts val="0"/>
              </a:spcBef>
              <a:buNone/>
            </a:pPr>
            <a:r>
              <a:rPr b="1" lang="en" sz="4800">
                <a:latin typeface="Lato"/>
                <a:ea typeface="Lato"/>
                <a:cs typeface="Lato"/>
                <a:sym typeface="Lato"/>
              </a:rPr>
              <a:t>Deco: Declarative Crowdsourcing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15" name="Shape 115"/>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16" name="Shape 116"/>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rtl="0">
              <a:spcBef>
                <a:spcPts val="0"/>
              </a:spcBef>
              <a:buNone/>
            </a:pPr>
            <a:r>
              <a:rPr b="1" lang="en" sz="4800">
                <a:latin typeface="Lato"/>
                <a:ea typeface="Lato"/>
                <a:cs typeface="Lato"/>
                <a:sym typeface="Lato"/>
              </a:rPr>
              <a:t>2.   Fetch Rules</a:t>
            </a:r>
          </a:p>
          <a:p>
            <a:pPr lvl="0" rtl="0">
              <a:spcBef>
                <a:spcPts val="0"/>
              </a:spcBef>
              <a:buClr>
                <a:schemeClr val="dk1"/>
              </a:buClr>
              <a:buSzPct val="45833"/>
              <a:buFont typeface="Arial"/>
              <a:buNone/>
            </a:pPr>
            <a:r>
              <a:rPr b="1" lang="en" sz="2400">
                <a:latin typeface="Lato"/>
                <a:ea typeface="Lato"/>
                <a:cs typeface="Lato"/>
                <a:sym typeface="Lato"/>
              </a:rPr>
              <a:t>[FR1] R.name, R.address  -&gt; R.rating: P1</a:t>
            </a:r>
          </a:p>
          <a:p>
            <a:pPr lvl="0" rtl="0" algn="ctr">
              <a:spcBef>
                <a:spcPts val="0"/>
              </a:spcBef>
              <a:buNone/>
            </a:pPr>
            <a:r>
              <a:t/>
            </a:r>
            <a:endParaRPr b="1" sz="4800">
              <a:latin typeface="Lato"/>
              <a:ea typeface="Lato"/>
              <a:cs typeface="Lato"/>
              <a:sym typeface="Lato"/>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22" name="Shape 122"/>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pic>
        <p:nvPicPr>
          <p:cNvPr id="123" name="Shape 123"/>
          <p:cNvPicPr preferRelativeResize="0"/>
          <p:nvPr/>
        </p:nvPicPr>
        <p:blipFill>
          <a:blip r:embed="rId3">
            <a:alphaModFix/>
          </a:blip>
          <a:stretch>
            <a:fillRect/>
          </a:stretch>
        </p:blipFill>
        <p:spPr>
          <a:xfrm>
            <a:off x="19050" y="533400"/>
            <a:ext cx="9105900" cy="57912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29" name="Shape 129"/>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30" name="Shape 130"/>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indent="-533400" lvl="0" marL="914400" rtl="0">
              <a:spcBef>
                <a:spcPts val="0"/>
              </a:spcBef>
              <a:buSzPct val="100000"/>
              <a:buFont typeface="Lato"/>
              <a:buAutoNum type="arabicPeriod"/>
            </a:pPr>
            <a:r>
              <a:rPr b="1" lang="en" sz="4800">
                <a:latin typeface="Lato"/>
                <a:ea typeface="Lato"/>
                <a:cs typeface="Lato"/>
                <a:sym typeface="Lato"/>
              </a:rPr>
              <a:t>Conceptual schema</a:t>
            </a:r>
          </a:p>
          <a:p>
            <a:pPr indent="-533400" lvl="0" marL="914400" rtl="0">
              <a:spcBef>
                <a:spcPts val="0"/>
              </a:spcBef>
              <a:buSzPct val="100000"/>
              <a:buFont typeface="Lato"/>
              <a:buAutoNum type="arabicPeriod"/>
            </a:pPr>
            <a:r>
              <a:rPr b="1" lang="en" sz="4800">
                <a:latin typeface="Lato"/>
                <a:ea typeface="Lato"/>
                <a:cs typeface="Lato"/>
                <a:sym typeface="Lato"/>
              </a:rPr>
              <a:t>Raw schema</a:t>
            </a:r>
          </a:p>
          <a:p>
            <a:pPr indent="-533400" lvl="0" marL="914400" rtl="0">
              <a:spcBef>
                <a:spcPts val="0"/>
              </a:spcBef>
              <a:buSzPct val="100000"/>
              <a:buFont typeface="Lato"/>
              <a:buAutoNum type="arabicPeriod"/>
            </a:pPr>
            <a:r>
              <a:rPr b="1" lang="en" sz="4800">
                <a:latin typeface="Lato"/>
                <a:ea typeface="Lato"/>
                <a:cs typeface="Lato"/>
                <a:sym typeface="Lato"/>
              </a:rPr>
              <a:t>Data model semantics</a:t>
            </a:r>
          </a:p>
          <a:p>
            <a:pPr lvl="0" rtl="0" algn="ctr">
              <a:spcBef>
                <a:spcPts val="0"/>
              </a:spcBef>
              <a:buNone/>
            </a:pPr>
            <a:r>
              <a:t/>
            </a:r>
            <a:endParaRPr b="1" sz="4800">
              <a:latin typeface="Lato"/>
              <a:ea typeface="Lato"/>
              <a:cs typeface="Lato"/>
              <a:sym typeface="Lato"/>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36" name="Shape 136"/>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37" name="Shape 137"/>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indent="-533400" lvl="0" marL="914400" rtl="0">
              <a:spcBef>
                <a:spcPts val="0"/>
              </a:spcBef>
              <a:buSzPct val="100000"/>
              <a:buFont typeface="Lato"/>
              <a:buAutoNum type="arabicPeriod"/>
            </a:pPr>
            <a:r>
              <a:rPr b="1" lang="en" sz="4800">
                <a:latin typeface="Lato"/>
                <a:ea typeface="Lato"/>
                <a:cs typeface="Lato"/>
                <a:sym typeface="Lato"/>
              </a:rPr>
              <a:t>Fetch</a:t>
            </a:r>
          </a:p>
          <a:p>
            <a:pPr indent="-533400" lvl="0" marL="914400" rtl="0">
              <a:spcBef>
                <a:spcPts val="0"/>
              </a:spcBef>
              <a:buSzPct val="100000"/>
              <a:buFont typeface="Lato"/>
              <a:buAutoNum type="arabicPeriod"/>
            </a:pPr>
            <a:r>
              <a:rPr b="1" lang="en" sz="4800">
                <a:latin typeface="Lato"/>
                <a:ea typeface="Lato"/>
                <a:cs typeface="Lato"/>
                <a:sym typeface="Lato"/>
              </a:rPr>
              <a:t>Resolve</a:t>
            </a:r>
          </a:p>
          <a:p>
            <a:pPr indent="-533400" lvl="0" marL="914400" rtl="0">
              <a:spcBef>
                <a:spcPts val="0"/>
              </a:spcBef>
              <a:buSzPct val="100000"/>
              <a:buFont typeface="Lato"/>
              <a:buAutoNum type="arabicPeriod"/>
            </a:pPr>
            <a:r>
              <a:rPr b="1" lang="en" sz="4800">
                <a:latin typeface="Lato"/>
                <a:ea typeface="Lato"/>
                <a:cs typeface="Lato"/>
                <a:sym typeface="Lato"/>
              </a:rPr>
              <a:t>Join</a:t>
            </a:r>
          </a:p>
          <a:p>
            <a:pPr rtl="0">
              <a:spcBef>
                <a:spcPts val="0"/>
              </a:spcBef>
              <a:buNone/>
            </a:pPr>
            <a:r>
              <a:rPr b="1" lang="en" sz="4800">
                <a:latin typeface="Lato"/>
                <a:ea typeface="Lato"/>
                <a:cs typeface="Lato"/>
                <a:sym typeface="Lato"/>
              </a:rPr>
              <a:t>        </a:t>
            </a:r>
          </a:p>
          <a:p>
            <a:pPr lvl="0" rtl="0">
              <a:spcBef>
                <a:spcPts val="0"/>
              </a:spcBef>
              <a:buNone/>
            </a:pPr>
            <a:r>
              <a:rPr b="1" lang="en" sz="4800">
                <a:latin typeface="Lato"/>
                <a:ea typeface="Lato"/>
                <a:cs typeface="Lato"/>
                <a:sym typeface="Lato"/>
              </a:rPr>
              <a:t>  (and metadata)</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43" name="Shape 143"/>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44" name="Shape 144"/>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4800">
                <a:latin typeface="Lato"/>
                <a:ea typeface="Lato"/>
                <a:cs typeface="Lato"/>
                <a:sym typeface="Lato"/>
              </a:rPr>
              <a:t>Query Language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50" name="Shape 150"/>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51" name="Shape 151"/>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400">
                <a:latin typeface="Lato"/>
                <a:ea typeface="Lato"/>
                <a:cs typeface="Lato"/>
                <a:sym typeface="Lato"/>
              </a:rPr>
              <a:t>Select name, address From Restaurant Where cuisine = ‘Thai’ and rating &gt; 4</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57" name="Shape 157"/>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58" name="Shape 158"/>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indent="-457200" lvl="0" marL="1371600" rtl="0">
              <a:spcBef>
                <a:spcPts val="0"/>
              </a:spcBef>
              <a:buSzPct val="100000"/>
              <a:buFont typeface="Lato"/>
              <a:buAutoNum type="arabicPeriod"/>
            </a:pPr>
            <a:r>
              <a:rPr b="1" lang="en" sz="3600">
                <a:latin typeface="Lato"/>
                <a:ea typeface="Lato"/>
                <a:cs typeface="Lato"/>
                <a:sym typeface="Lato"/>
              </a:rPr>
              <a:t>AtLeast n</a:t>
            </a:r>
          </a:p>
          <a:p>
            <a:pPr indent="-457200" lvl="0" marL="1371600" rtl="0">
              <a:spcBef>
                <a:spcPts val="0"/>
              </a:spcBef>
              <a:buSzPct val="100000"/>
              <a:buFont typeface="Lato"/>
              <a:buAutoNum type="arabicPeriod"/>
            </a:pPr>
            <a:r>
              <a:rPr b="1" lang="en" sz="3600">
                <a:latin typeface="Lato"/>
                <a:ea typeface="Lato"/>
                <a:cs typeface="Lato"/>
                <a:sym typeface="Lato"/>
              </a:rPr>
              <a:t>MaxTime</a:t>
            </a:r>
          </a:p>
          <a:p>
            <a:pPr indent="-457200" lvl="0" marL="1371600" rtl="0">
              <a:spcBef>
                <a:spcPts val="0"/>
              </a:spcBef>
              <a:buSzPct val="100000"/>
              <a:buFont typeface="Lato"/>
              <a:buAutoNum type="arabicPeriod"/>
            </a:pPr>
            <a:r>
              <a:rPr b="1" lang="en" sz="3600">
                <a:latin typeface="Lato"/>
                <a:ea typeface="Lato"/>
                <a:cs typeface="Lato"/>
                <a:sym typeface="Lato"/>
              </a:rPr>
              <a:t>MaxBudget</a:t>
            </a:r>
          </a:p>
          <a:p>
            <a:pPr indent="-457200" lvl="0" marL="1371600" rtl="0">
              <a:spcBef>
                <a:spcPts val="0"/>
              </a:spcBef>
              <a:buSzPct val="100000"/>
              <a:buFont typeface="Lato"/>
              <a:buAutoNum type="arabicPeriod"/>
            </a:pPr>
            <a:r>
              <a:rPr b="1" lang="en" sz="3600">
                <a:latin typeface="Lato"/>
                <a:ea typeface="Lato"/>
                <a:cs typeface="Lato"/>
                <a:sym typeface="Lato"/>
              </a:rPr>
              <a:t>MaxFetches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64" name="Shape 164"/>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65" name="Shape 165"/>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indent="457200" lvl="0" marL="457200" rtl="0">
              <a:spcBef>
                <a:spcPts val="0"/>
              </a:spcBef>
              <a:buNone/>
            </a:pPr>
            <a:r>
              <a:rPr b="1" lang="en" sz="3600">
                <a:latin typeface="Lato"/>
                <a:ea typeface="Lato"/>
                <a:cs typeface="Lato"/>
                <a:sym typeface="Lato"/>
              </a:rPr>
              <a:t>Processing Queries</a:t>
            </a:r>
          </a:p>
          <a:p>
            <a:pPr indent="-457200" lvl="0" marL="1371600" rtl="0">
              <a:spcBef>
                <a:spcPts val="0"/>
              </a:spcBef>
              <a:buSzPct val="100000"/>
              <a:buFont typeface="Lato"/>
              <a:buAutoNum type="arabicPeriod"/>
            </a:pPr>
            <a:r>
              <a:rPr b="1" lang="en" sz="3600">
                <a:latin typeface="Lato"/>
                <a:ea typeface="Lato"/>
                <a:cs typeface="Lato"/>
                <a:sym typeface="Lato"/>
              </a:rPr>
              <a:t>Incremental Push</a:t>
            </a:r>
          </a:p>
          <a:p>
            <a:pPr indent="-457200" lvl="0" marL="1371600" rtl="0">
              <a:spcBef>
                <a:spcPts val="0"/>
              </a:spcBef>
              <a:buSzPct val="100000"/>
              <a:buFont typeface="Lato"/>
              <a:buAutoNum type="arabicPeriod"/>
            </a:pPr>
            <a:r>
              <a:rPr b="1" lang="en" sz="3600">
                <a:latin typeface="Lato"/>
                <a:ea typeface="Lato"/>
                <a:cs typeface="Lato"/>
                <a:sym typeface="Lato"/>
              </a:rPr>
              <a:t>Async Pull</a:t>
            </a:r>
          </a:p>
          <a:p>
            <a:pPr indent="-457200" lvl="0" marL="1371600" rtl="0">
              <a:spcBef>
                <a:spcPts val="0"/>
              </a:spcBef>
              <a:buSzPct val="100000"/>
              <a:buFont typeface="Lato"/>
              <a:buAutoNum type="arabicPeriod"/>
            </a:pPr>
            <a:r>
              <a:rPr b="1" lang="en" sz="3600">
                <a:latin typeface="Lato"/>
                <a:ea typeface="Lato"/>
                <a:cs typeface="Lato"/>
                <a:sym typeface="Lato"/>
              </a:rPr>
              <a:t>Two Phase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71" name="Shape 171"/>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72" name="Shape 172"/>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indent="457200" lvl="0" marL="457200" rtl="0">
              <a:spcBef>
                <a:spcPts val="0"/>
              </a:spcBef>
              <a:buNone/>
            </a:pPr>
            <a:r>
              <a:rPr b="1" lang="en" sz="3600">
                <a:latin typeface="Lato"/>
                <a:ea typeface="Lato"/>
                <a:cs typeface="Lato"/>
                <a:sym typeface="Lato"/>
              </a:rPr>
              <a:t>Query Plans</a:t>
            </a:r>
          </a:p>
          <a:p>
            <a:pPr indent="-457200" lvl="0" marL="1371600" rtl="0">
              <a:spcBef>
                <a:spcPts val="0"/>
              </a:spcBef>
              <a:buSzPct val="100000"/>
              <a:buFont typeface="Lato"/>
              <a:buAutoNum type="arabicPeriod"/>
            </a:pPr>
            <a:r>
              <a:rPr b="1" lang="en" sz="3600">
                <a:latin typeface="Lato"/>
                <a:ea typeface="Lato"/>
                <a:cs typeface="Lato"/>
                <a:sym typeface="Lato"/>
              </a:rPr>
              <a:t>Basic Plan</a:t>
            </a:r>
          </a:p>
          <a:p>
            <a:pPr indent="-457200" lvl="0" marL="1371600" rtl="0">
              <a:spcBef>
                <a:spcPts val="0"/>
              </a:spcBef>
              <a:buSzPct val="100000"/>
              <a:buFont typeface="Lato"/>
              <a:buAutoNum type="arabicPeriod"/>
            </a:pPr>
            <a:r>
              <a:rPr b="1" lang="en" sz="3600">
                <a:latin typeface="Lato"/>
                <a:ea typeface="Lato"/>
                <a:cs typeface="Lato"/>
                <a:sym typeface="Lato"/>
              </a:rPr>
              <a:t>Predicate Placement</a:t>
            </a:r>
          </a:p>
          <a:p>
            <a:pPr indent="-457200" lvl="0" marL="1371600" rtl="0">
              <a:spcBef>
                <a:spcPts val="0"/>
              </a:spcBef>
              <a:buSzPct val="100000"/>
              <a:buFont typeface="Lato"/>
              <a:buAutoNum type="arabicPeriod"/>
            </a:pPr>
            <a:r>
              <a:rPr b="1" lang="en" sz="3600">
                <a:latin typeface="Lato"/>
                <a:ea typeface="Lato"/>
                <a:cs typeface="Lato"/>
                <a:sym typeface="Lato"/>
              </a:rPr>
              <a:t>Reverse Fetches</a:t>
            </a:r>
          </a:p>
          <a:p>
            <a:pPr indent="-457200" lvl="0" marL="1371600" rtl="0">
              <a:spcBef>
                <a:spcPts val="0"/>
              </a:spcBef>
              <a:buSzPct val="100000"/>
              <a:buFont typeface="Lato"/>
              <a:buAutoNum type="arabicPeriod"/>
            </a:pPr>
            <a:r>
              <a:rPr b="1" lang="en" sz="3600">
                <a:latin typeface="Lato"/>
                <a:ea typeface="Lato"/>
                <a:cs typeface="Lato"/>
                <a:sym typeface="Lato"/>
              </a:rPr>
              <a:t>Combined Fetches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78" name="Shape 178"/>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pic>
        <p:nvPicPr>
          <p:cNvPr id="179" name="Shape 179"/>
          <p:cNvPicPr preferRelativeResize="0"/>
          <p:nvPr/>
        </p:nvPicPr>
        <p:blipFill>
          <a:blip r:embed="rId3">
            <a:alphaModFix/>
          </a:blip>
          <a:stretch>
            <a:fillRect/>
          </a:stretch>
        </p:blipFill>
        <p:spPr>
          <a:xfrm>
            <a:off x="0" y="203141"/>
            <a:ext cx="9143998" cy="645171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311708" y="992766"/>
            <a:ext cx="8520599" cy="2736899"/>
          </a:xfrm>
          <a:prstGeom prst="rect">
            <a:avLst/>
          </a:prstGeom>
        </p:spPr>
        <p:txBody>
          <a:bodyPr anchorCtr="0" anchor="b" bIns="91425" lIns="91425" rIns="91425" tIns="91425">
            <a:noAutofit/>
          </a:bodyPr>
          <a:lstStyle/>
          <a:p>
            <a:pPr>
              <a:spcBef>
                <a:spcPts val="0"/>
              </a:spcBef>
              <a:buNone/>
            </a:pPr>
            <a:r>
              <a:t/>
            </a:r>
            <a:endParaRPr/>
          </a:p>
        </p:txBody>
      </p:sp>
      <p:sp>
        <p:nvSpPr>
          <p:cNvPr id="59" name="Shape 59"/>
          <p:cNvSpPr txBox="1"/>
          <p:nvPr>
            <p:ph idx="1" type="subTitle"/>
          </p:nvPr>
        </p:nvSpPr>
        <p:spPr>
          <a:xfrm>
            <a:off x="311700" y="3778833"/>
            <a:ext cx="8520599" cy="1056899"/>
          </a:xfrm>
          <a:prstGeom prst="rect">
            <a:avLst/>
          </a:prstGeom>
        </p:spPr>
        <p:txBody>
          <a:bodyPr anchorCtr="0" anchor="t" bIns="91425" lIns="91425" rIns="91425" tIns="91425">
            <a:noAutofit/>
          </a:bodyPr>
          <a:lstStyle/>
          <a:p>
            <a:pPr>
              <a:spcBef>
                <a:spcPts val="0"/>
              </a:spcBef>
              <a:buNone/>
            </a:pPr>
            <a:r>
              <a:t/>
            </a:r>
            <a:endParaRPr/>
          </a:p>
        </p:txBody>
      </p:sp>
      <p:sp>
        <p:nvSpPr>
          <p:cNvPr id="60" name="Shape 60"/>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4800">
                <a:latin typeface="Lato"/>
                <a:ea typeface="Lato"/>
                <a:cs typeface="Lato"/>
                <a:sym typeface="Lato"/>
              </a:rPr>
              <a:t>Challenges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85" name="Shape 185"/>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86" name="Shape 186"/>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4800">
                <a:latin typeface="Lato"/>
                <a:ea typeface="Lato"/>
                <a:cs typeface="Lato"/>
                <a:sym typeface="Lato"/>
              </a:rPr>
              <a:t>Prototype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type="ctrTitle"/>
          </p:nvPr>
        </p:nvSpPr>
        <p:spPr>
          <a:xfrm>
            <a:off x="311708" y="992766"/>
            <a:ext cx="8520599" cy="2736899"/>
          </a:xfrm>
          <a:prstGeom prst="rect">
            <a:avLst/>
          </a:prstGeom>
        </p:spPr>
        <p:txBody>
          <a:bodyPr anchorCtr="0" anchor="b" bIns="91425" lIns="91425" rIns="91425" tIns="91425">
            <a:noAutofit/>
          </a:bodyPr>
          <a:lstStyle/>
          <a:p>
            <a:pPr>
              <a:spcBef>
                <a:spcPts val="0"/>
              </a:spcBef>
              <a:buNone/>
            </a:pPr>
            <a:r>
              <a:t/>
            </a:r>
            <a:endParaRPr/>
          </a:p>
        </p:txBody>
      </p:sp>
      <p:sp>
        <p:nvSpPr>
          <p:cNvPr id="192" name="Shape 192"/>
          <p:cNvSpPr txBox="1"/>
          <p:nvPr>
            <p:ph idx="1" type="subTitle"/>
          </p:nvPr>
        </p:nvSpPr>
        <p:spPr>
          <a:xfrm>
            <a:off x="311700" y="3778833"/>
            <a:ext cx="8520599" cy="1056899"/>
          </a:xfrm>
          <a:prstGeom prst="rect">
            <a:avLst/>
          </a:prstGeom>
        </p:spPr>
        <p:txBody>
          <a:bodyPr anchorCtr="0" anchor="t" bIns="91425" lIns="91425" rIns="91425" tIns="91425">
            <a:noAutofit/>
          </a:bodyPr>
          <a:lstStyle/>
          <a:p>
            <a:pPr>
              <a:spcBef>
                <a:spcPts val="0"/>
              </a:spcBef>
              <a:buNone/>
            </a:pPr>
            <a:r>
              <a:t/>
            </a:r>
            <a:endParaRPr/>
          </a:p>
        </p:txBody>
      </p:sp>
      <p:pic>
        <p:nvPicPr>
          <p:cNvPr id="193" name="Shape 193"/>
          <p:cNvPicPr preferRelativeResize="0"/>
          <p:nvPr/>
        </p:nvPicPr>
        <p:blipFill>
          <a:blip r:embed="rId3">
            <a:alphaModFix/>
          </a:blip>
          <a:stretch>
            <a:fillRect/>
          </a:stretch>
        </p:blipFill>
        <p:spPr>
          <a:xfrm>
            <a:off x="1363551" y="1"/>
            <a:ext cx="6416903" cy="6858000"/>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ctrTitle"/>
          </p:nvPr>
        </p:nvSpPr>
        <p:spPr>
          <a:xfrm>
            <a:off x="311708" y="992766"/>
            <a:ext cx="8520599" cy="2736899"/>
          </a:xfrm>
          <a:prstGeom prst="rect">
            <a:avLst/>
          </a:prstGeom>
        </p:spPr>
        <p:txBody>
          <a:bodyPr anchorCtr="0" anchor="b" bIns="91425" lIns="91425" rIns="91425" tIns="91425">
            <a:noAutofit/>
          </a:bodyPr>
          <a:lstStyle/>
          <a:p>
            <a:pPr>
              <a:spcBef>
                <a:spcPts val="0"/>
              </a:spcBef>
              <a:buNone/>
            </a:pPr>
            <a:r>
              <a:t/>
            </a:r>
            <a:endParaRPr/>
          </a:p>
        </p:txBody>
      </p:sp>
      <p:sp>
        <p:nvSpPr>
          <p:cNvPr id="199" name="Shape 199"/>
          <p:cNvSpPr txBox="1"/>
          <p:nvPr>
            <p:ph idx="1" type="subTitle"/>
          </p:nvPr>
        </p:nvSpPr>
        <p:spPr>
          <a:xfrm>
            <a:off x="311700" y="3778833"/>
            <a:ext cx="8520599" cy="1056899"/>
          </a:xfrm>
          <a:prstGeom prst="rect">
            <a:avLst/>
          </a:prstGeom>
        </p:spPr>
        <p:txBody>
          <a:bodyPr anchorCtr="0" anchor="t" bIns="91425" lIns="91425" rIns="91425" tIns="91425">
            <a:noAutofit/>
          </a:bodyPr>
          <a:lstStyle/>
          <a:p>
            <a:pPr>
              <a:spcBef>
                <a:spcPts val="0"/>
              </a:spcBef>
              <a:buNone/>
            </a:pPr>
            <a:r>
              <a:t/>
            </a:r>
            <a:endParaRPr/>
          </a:p>
        </p:txBody>
      </p:sp>
      <p:pic>
        <p:nvPicPr>
          <p:cNvPr id="200" name="Shape 200"/>
          <p:cNvPicPr preferRelativeResize="0"/>
          <p:nvPr/>
        </p:nvPicPr>
        <p:blipFill rotWithShape="1">
          <a:blip r:embed="rId3">
            <a:alphaModFix/>
          </a:blip>
          <a:srcRect b="0" l="0" r="65463" t="0"/>
          <a:stretch/>
        </p:blipFill>
        <p:spPr>
          <a:xfrm>
            <a:off x="956136" y="0"/>
            <a:ext cx="7231724" cy="6857999"/>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206" name="Shape 206"/>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pic>
        <p:nvPicPr>
          <p:cNvPr id="207" name="Shape 207"/>
          <p:cNvPicPr preferRelativeResize="0"/>
          <p:nvPr/>
        </p:nvPicPr>
        <p:blipFill rotWithShape="1">
          <a:blip r:embed="rId3">
            <a:alphaModFix/>
          </a:blip>
          <a:srcRect b="0" l="34369" r="34725" t="0"/>
          <a:stretch/>
        </p:blipFill>
        <p:spPr>
          <a:xfrm>
            <a:off x="1336250" y="0"/>
            <a:ext cx="6471512" cy="6857999"/>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213" name="Shape 213"/>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pic>
        <p:nvPicPr>
          <p:cNvPr id="214" name="Shape 214"/>
          <p:cNvPicPr preferRelativeResize="0"/>
          <p:nvPr/>
        </p:nvPicPr>
        <p:blipFill rotWithShape="1">
          <a:blip r:embed="rId3">
            <a:alphaModFix/>
          </a:blip>
          <a:srcRect b="0" l="64875" r="0" t="0"/>
          <a:stretch/>
        </p:blipFill>
        <p:spPr>
          <a:xfrm>
            <a:off x="894562" y="0"/>
            <a:ext cx="7354867" cy="6857999"/>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220" name="Shape 220"/>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221" name="Shape 221"/>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rtl="0" algn="ctr">
              <a:spcBef>
                <a:spcPts val="0"/>
              </a:spcBef>
              <a:buNone/>
            </a:pPr>
            <a:r>
              <a:rPr b="1" lang="en" sz="4800">
                <a:latin typeface="Lato"/>
                <a:ea typeface="Lato"/>
                <a:cs typeface="Lato"/>
                <a:sym typeface="Lato"/>
              </a:rPr>
              <a:t>Comparison to</a:t>
            </a:r>
          </a:p>
          <a:p>
            <a:pPr lvl="0" rtl="0" algn="ctr">
              <a:spcBef>
                <a:spcPts val="0"/>
              </a:spcBef>
              <a:buNone/>
            </a:pPr>
            <a:r>
              <a:rPr b="1" lang="en" sz="4800">
                <a:latin typeface="Lato"/>
                <a:ea typeface="Lato"/>
                <a:cs typeface="Lato"/>
                <a:sym typeface="Lato"/>
              </a:rPr>
              <a:t>CrowdDB</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227" name="Shape 227"/>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228" name="Shape 228"/>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rtl="0" algn="ctr">
              <a:spcBef>
                <a:spcPts val="0"/>
              </a:spcBef>
              <a:buNone/>
            </a:pPr>
            <a:r>
              <a:rPr b="1" lang="en" sz="4800">
                <a:latin typeface="Lato"/>
                <a:ea typeface="Lato"/>
                <a:cs typeface="Lato"/>
                <a:sym typeface="Lato"/>
              </a:rPr>
              <a:t>Summary of </a:t>
            </a:r>
          </a:p>
          <a:p>
            <a:pPr lvl="0" rtl="0" algn="ctr">
              <a:spcBef>
                <a:spcPts val="0"/>
              </a:spcBef>
              <a:buNone/>
            </a:pPr>
            <a:r>
              <a:rPr b="1" lang="en" sz="4800">
                <a:latin typeface="Lato"/>
                <a:ea typeface="Lato"/>
                <a:cs typeface="Lato"/>
                <a:sym typeface="Lato"/>
              </a:rPr>
              <a:t>contributions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x="0" y="0"/>
          <a:ext cx="0" cy="0"/>
          <a:chOff x="0" y="0"/>
          <a:chExt cx="0" cy="0"/>
        </a:xfrm>
      </p:grpSpPr>
      <p:sp>
        <p:nvSpPr>
          <p:cNvPr id="233" name="Shape 233"/>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234" name="Shape 234"/>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235" name="Shape 235"/>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4800">
                <a:latin typeface="Lato"/>
                <a:ea typeface="Lato"/>
                <a:cs typeface="Lato"/>
                <a:sym typeface="Lato"/>
              </a:rPr>
              <a:t>Thank you!</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66" name="Shape 66"/>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67" name="Shape 67"/>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indent="457200" lvl="0" rtl="0" algn="l">
              <a:spcBef>
                <a:spcPts val="0"/>
              </a:spcBef>
              <a:buNone/>
            </a:pPr>
            <a:r>
              <a:rPr b="1" lang="en" sz="4800">
                <a:latin typeface="Lato"/>
                <a:ea typeface="Lato"/>
                <a:cs typeface="Lato"/>
                <a:sym typeface="Lato"/>
              </a:rPr>
              <a:t>Designed to be:</a:t>
            </a:r>
          </a:p>
          <a:p>
            <a:pPr indent="-533400" lvl="0" marL="914400" rtl="0">
              <a:spcBef>
                <a:spcPts val="0"/>
              </a:spcBef>
              <a:buSzPct val="100000"/>
              <a:buFont typeface="Lato"/>
              <a:buAutoNum type="arabicPeriod"/>
            </a:pPr>
            <a:r>
              <a:rPr lang="en" sz="4800">
                <a:latin typeface="Lato"/>
                <a:ea typeface="Lato"/>
                <a:cs typeface="Lato"/>
                <a:sym typeface="Lato"/>
              </a:rPr>
              <a:t>General</a:t>
            </a:r>
          </a:p>
          <a:p>
            <a:pPr indent="-533400" lvl="0" marL="914400" rtl="0">
              <a:spcBef>
                <a:spcPts val="0"/>
              </a:spcBef>
              <a:buSzPct val="100000"/>
              <a:buFont typeface="Lato"/>
              <a:buAutoNum type="arabicPeriod"/>
            </a:pPr>
            <a:r>
              <a:rPr lang="en" sz="4800">
                <a:latin typeface="Lato"/>
                <a:ea typeface="Lato"/>
                <a:cs typeface="Lato"/>
                <a:sym typeface="Lato"/>
              </a:rPr>
              <a:t>Flexible</a:t>
            </a:r>
          </a:p>
          <a:p>
            <a:pPr indent="-533400" lvl="0" marL="914400" rtl="0">
              <a:spcBef>
                <a:spcPts val="0"/>
              </a:spcBef>
              <a:buSzPct val="100000"/>
              <a:buFont typeface="Lato"/>
              <a:buAutoNum type="arabicPeriod"/>
            </a:pPr>
            <a:r>
              <a:rPr lang="en" sz="4800">
                <a:latin typeface="Lato"/>
                <a:ea typeface="Lato"/>
                <a:cs typeface="Lato"/>
                <a:sym typeface="Lato"/>
              </a:rPr>
              <a:t>Principled</a:t>
            </a:r>
          </a:p>
          <a:p>
            <a:pPr lvl="0" rtl="0" algn="ctr">
              <a:spcBef>
                <a:spcPts val="0"/>
              </a:spcBef>
              <a:buNone/>
            </a:pPr>
            <a:r>
              <a:t/>
            </a:r>
            <a:endParaRPr b="1" sz="4800">
              <a:latin typeface="Lato"/>
              <a:ea typeface="Lato"/>
              <a:cs typeface="Lato"/>
              <a:sym typeface="Lato"/>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73" name="Shape 73"/>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74" name="Shape 74"/>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indent="0" marL="457200" rtl="0" algn="l">
              <a:spcBef>
                <a:spcPts val="0"/>
              </a:spcBef>
              <a:buNone/>
            </a:pPr>
            <a:r>
              <a:rPr b="1" lang="en" sz="4800">
                <a:latin typeface="Lato"/>
                <a:ea typeface="Lato"/>
                <a:cs typeface="Lato"/>
                <a:sym typeface="Lato"/>
              </a:rPr>
              <a:t>Paper focuses on:</a:t>
            </a:r>
          </a:p>
          <a:p>
            <a:pPr indent="-533400" lvl="0" marL="914400" rtl="0">
              <a:spcBef>
                <a:spcPts val="0"/>
              </a:spcBef>
              <a:buSzPct val="100000"/>
              <a:buFont typeface="Lato"/>
              <a:buAutoNum type="arabicPeriod"/>
            </a:pPr>
            <a:r>
              <a:rPr lang="en" sz="4800">
                <a:latin typeface="Lato"/>
                <a:ea typeface="Lato"/>
                <a:cs typeface="Lato"/>
                <a:sym typeface="Lato"/>
              </a:rPr>
              <a:t>Data model</a:t>
            </a:r>
          </a:p>
          <a:p>
            <a:pPr indent="-533400" lvl="0" marL="914400" rtl="0">
              <a:spcBef>
                <a:spcPts val="0"/>
              </a:spcBef>
              <a:buSzPct val="100000"/>
              <a:buFont typeface="Lato"/>
              <a:buAutoNum type="arabicPeriod"/>
            </a:pPr>
            <a:r>
              <a:rPr lang="en" sz="4800">
                <a:latin typeface="Lato"/>
                <a:ea typeface="Lato"/>
                <a:cs typeface="Lato"/>
                <a:sym typeface="Lato"/>
              </a:rPr>
              <a:t>Query language </a:t>
            </a:r>
          </a:p>
          <a:p>
            <a:pPr indent="-533400" lvl="0" marL="914400" rtl="0">
              <a:spcBef>
                <a:spcPts val="0"/>
              </a:spcBef>
              <a:buSzPct val="100000"/>
              <a:buFont typeface="Lato"/>
              <a:buAutoNum type="arabicPeriod"/>
            </a:pPr>
            <a:r>
              <a:rPr lang="en" sz="4800">
                <a:latin typeface="Lato"/>
                <a:ea typeface="Lato"/>
                <a:cs typeface="Lato"/>
                <a:sym typeface="Lato"/>
              </a:rPr>
              <a:t>Prototype</a:t>
            </a:r>
          </a:p>
          <a:p>
            <a:pPr lvl="0" rtl="0" algn="ctr">
              <a:spcBef>
                <a:spcPts val="0"/>
              </a:spcBef>
              <a:buNone/>
            </a:pPr>
            <a:r>
              <a:t/>
            </a:r>
            <a:endParaRPr b="1" sz="4800">
              <a:solidFill>
                <a:srgbClr val="FFFFFF"/>
              </a:solidFill>
              <a:latin typeface="Lato"/>
              <a:ea typeface="Lato"/>
              <a:cs typeface="Lato"/>
              <a:sym typeface="Lato"/>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80" name="Shape 80"/>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81" name="Shape 81"/>
          <p:cNvSpPr/>
          <p:nvPr/>
        </p:nvSpPr>
        <p:spPr>
          <a:xfrm>
            <a:off x="1537500" y="768750"/>
            <a:ext cx="6069000" cy="5320499"/>
          </a:xfrm>
          <a:prstGeom prst="rect">
            <a:avLst/>
          </a:prstGeom>
          <a:noFill/>
          <a:ln>
            <a:noFill/>
          </a:ln>
        </p:spPr>
        <p:txBody>
          <a:bodyPr anchorCtr="0" anchor="ctr" bIns="91425" lIns="91425" rIns="91425" tIns="91425">
            <a:noAutofit/>
          </a:bodyPr>
          <a:lstStyle/>
          <a:p>
            <a:pPr lvl="0" rtl="0" algn="ctr">
              <a:spcBef>
                <a:spcPts val="0"/>
              </a:spcBef>
              <a:buNone/>
            </a:pPr>
            <a:r>
              <a:rPr b="1" lang="en" sz="4800">
                <a:latin typeface="Lato"/>
                <a:ea typeface="Lato"/>
                <a:cs typeface="Lato"/>
                <a:sym typeface="Lato"/>
              </a:rPr>
              <a:t>Data Model</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87" name="Shape 87"/>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88" name="Shape 88"/>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indent="-533400" lvl="0" marL="914400" rtl="0">
              <a:spcBef>
                <a:spcPts val="0"/>
              </a:spcBef>
              <a:buSzPct val="100000"/>
              <a:buFont typeface="Lato"/>
              <a:buAutoNum type="arabicPeriod"/>
            </a:pPr>
            <a:r>
              <a:rPr b="1" lang="en" sz="4800">
                <a:latin typeface="Lato"/>
                <a:ea typeface="Lato"/>
                <a:cs typeface="Lato"/>
                <a:sym typeface="Lato"/>
              </a:rPr>
              <a:t>Conceptual schema</a:t>
            </a:r>
          </a:p>
          <a:p>
            <a:pPr indent="-533400" lvl="0" marL="914400" rtl="0">
              <a:spcBef>
                <a:spcPts val="0"/>
              </a:spcBef>
              <a:buSzPct val="100000"/>
              <a:buFont typeface="Lato"/>
              <a:buAutoNum type="arabicPeriod"/>
            </a:pPr>
            <a:r>
              <a:rPr b="1" lang="en" sz="4800">
                <a:latin typeface="Lato"/>
                <a:ea typeface="Lato"/>
                <a:cs typeface="Lato"/>
                <a:sym typeface="Lato"/>
              </a:rPr>
              <a:t>Raw schema</a:t>
            </a:r>
          </a:p>
          <a:p>
            <a:pPr indent="-533400" lvl="0" marL="914400" rtl="0">
              <a:spcBef>
                <a:spcPts val="0"/>
              </a:spcBef>
              <a:buSzPct val="100000"/>
              <a:buFont typeface="Lato"/>
              <a:buAutoNum type="arabicPeriod"/>
            </a:pPr>
            <a:r>
              <a:rPr b="1" lang="en" sz="4800">
                <a:latin typeface="Lato"/>
                <a:ea typeface="Lato"/>
                <a:cs typeface="Lato"/>
                <a:sym typeface="Lato"/>
              </a:rPr>
              <a:t>Data model semantics</a:t>
            </a:r>
          </a:p>
          <a:p>
            <a:pPr lvl="0" rtl="0" algn="ctr">
              <a:spcBef>
                <a:spcPts val="0"/>
              </a:spcBef>
              <a:buNone/>
            </a:pPr>
            <a:r>
              <a:t/>
            </a:r>
            <a:endParaRPr b="1" sz="4800">
              <a:latin typeface="Lato"/>
              <a:ea typeface="Lato"/>
              <a:cs typeface="Lato"/>
              <a:sym typeface="Lato"/>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ctrTitle"/>
          </p:nvPr>
        </p:nvSpPr>
        <p:spPr>
          <a:xfrm>
            <a:off x="311708" y="992766"/>
            <a:ext cx="8520599" cy="2736899"/>
          </a:xfrm>
          <a:prstGeom prst="rect">
            <a:avLst/>
          </a:prstGeom>
        </p:spPr>
        <p:txBody>
          <a:bodyPr anchorCtr="0" anchor="b" bIns="91425" lIns="91425" rIns="91425" tIns="91425">
            <a:noAutofit/>
          </a:bodyPr>
          <a:lstStyle/>
          <a:p>
            <a:pPr>
              <a:spcBef>
                <a:spcPts val="0"/>
              </a:spcBef>
              <a:buNone/>
            </a:pPr>
            <a:r>
              <a:t/>
            </a:r>
            <a:endParaRPr/>
          </a:p>
        </p:txBody>
      </p:sp>
      <p:sp>
        <p:nvSpPr>
          <p:cNvPr id="94" name="Shape 94"/>
          <p:cNvSpPr txBox="1"/>
          <p:nvPr>
            <p:ph idx="1" type="subTitle"/>
          </p:nvPr>
        </p:nvSpPr>
        <p:spPr>
          <a:xfrm>
            <a:off x="311700" y="3778833"/>
            <a:ext cx="8520599" cy="1056899"/>
          </a:xfrm>
          <a:prstGeom prst="rect">
            <a:avLst/>
          </a:prstGeom>
        </p:spPr>
        <p:txBody>
          <a:bodyPr anchorCtr="0" anchor="t" bIns="91425" lIns="91425" rIns="91425" tIns="91425">
            <a:noAutofit/>
          </a:bodyPr>
          <a:lstStyle/>
          <a:p>
            <a:pPr>
              <a:spcBef>
                <a:spcPts val="0"/>
              </a:spcBef>
              <a:buNone/>
            </a:pPr>
            <a:r>
              <a:t/>
            </a:r>
            <a:endParaRPr/>
          </a:p>
        </p:txBody>
      </p:sp>
      <p:pic>
        <p:nvPicPr>
          <p:cNvPr id="95" name="Shape 95"/>
          <p:cNvPicPr preferRelativeResize="0"/>
          <p:nvPr/>
        </p:nvPicPr>
        <p:blipFill>
          <a:blip r:embed="rId3">
            <a:alphaModFix/>
          </a:blip>
          <a:stretch>
            <a:fillRect/>
          </a:stretch>
        </p:blipFill>
        <p:spPr>
          <a:xfrm>
            <a:off x="19050" y="533400"/>
            <a:ext cx="9105900" cy="57912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01" name="Shape 101"/>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sp>
        <p:nvSpPr>
          <p:cNvPr id="102" name="Shape 102"/>
          <p:cNvSpPr/>
          <p:nvPr/>
        </p:nvSpPr>
        <p:spPr>
          <a:xfrm>
            <a:off x="1537500" y="768750"/>
            <a:ext cx="6069000" cy="5320499"/>
          </a:xfrm>
          <a:prstGeom prst="rect">
            <a:avLst/>
          </a:prstGeom>
          <a:noFill/>
          <a:ln cap="flat" cmpd="sng" w="28575">
            <a:solidFill>
              <a:srgbClr val="FFFFFF"/>
            </a:solidFill>
            <a:prstDash val="solid"/>
            <a:round/>
            <a:headEnd len="med" w="med" type="none"/>
            <a:tailEnd len="med" w="med" type="none"/>
          </a:ln>
        </p:spPr>
        <p:txBody>
          <a:bodyPr anchorCtr="0" anchor="ctr" bIns="91425" lIns="91425" rIns="91425" tIns="91425">
            <a:noAutofit/>
          </a:bodyPr>
          <a:lstStyle/>
          <a:p>
            <a:pPr rtl="0">
              <a:spcBef>
                <a:spcPts val="0"/>
              </a:spcBef>
              <a:buNone/>
            </a:pPr>
            <a:r>
              <a:rPr b="1" lang="en" sz="4800">
                <a:latin typeface="Lato"/>
                <a:ea typeface="Lato"/>
                <a:cs typeface="Lato"/>
                <a:sym typeface="Lato"/>
              </a:rPr>
              <a:t>1.  Resolution Rules</a:t>
            </a:r>
          </a:p>
          <a:p>
            <a:pPr lvl="0" rtl="0">
              <a:spcBef>
                <a:spcPts val="0"/>
              </a:spcBef>
              <a:buNone/>
            </a:pPr>
            <a:r>
              <a:rPr b="1" lang="en" sz="2400">
                <a:latin typeface="Lato"/>
                <a:ea typeface="Lato"/>
                <a:cs typeface="Lato"/>
                <a:sym typeface="Lato"/>
              </a:rPr>
              <a:t>[RR1, relation Restuarant] name, address -&gt; rating: avg()</a:t>
            </a:r>
          </a:p>
          <a:p>
            <a:pPr lvl="0" rtl="0" algn="ctr">
              <a:spcBef>
                <a:spcPts val="0"/>
              </a:spcBef>
              <a:buNone/>
            </a:pPr>
            <a:r>
              <a:t/>
            </a:r>
            <a:endParaRPr b="1" sz="4800">
              <a:latin typeface="Lato"/>
              <a:ea typeface="Lato"/>
              <a:cs typeface="Lato"/>
              <a:sym typeface="Lato"/>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ctrTitle"/>
          </p:nvPr>
        </p:nvSpPr>
        <p:spPr>
          <a:xfrm>
            <a:off x="311708" y="992766"/>
            <a:ext cx="8520599" cy="2736899"/>
          </a:xfrm>
          <a:prstGeom prst="rect">
            <a:avLst/>
          </a:prstGeom>
        </p:spPr>
        <p:txBody>
          <a:bodyPr anchorCtr="0" anchor="b" bIns="91425" lIns="91425" rIns="91425" tIns="91425">
            <a:noAutofit/>
          </a:bodyPr>
          <a:lstStyle/>
          <a:p>
            <a:pPr lvl="0" rtl="0">
              <a:spcBef>
                <a:spcPts val="0"/>
              </a:spcBef>
              <a:buNone/>
            </a:pPr>
            <a:r>
              <a:t/>
            </a:r>
            <a:endParaRPr/>
          </a:p>
        </p:txBody>
      </p:sp>
      <p:sp>
        <p:nvSpPr>
          <p:cNvPr id="108" name="Shape 108"/>
          <p:cNvSpPr txBox="1"/>
          <p:nvPr>
            <p:ph idx="1" type="subTitle"/>
          </p:nvPr>
        </p:nvSpPr>
        <p:spPr>
          <a:xfrm>
            <a:off x="311700" y="3778833"/>
            <a:ext cx="8520599" cy="1056899"/>
          </a:xfrm>
          <a:prstGeom prst="rect">
            <a:avLst/>
          </a:prstGeom>
        </p:spPr>
        <p:txBody>
          <a:bodyPr anchorCtr="0" anchor="t" bIns="91425" lIns="91425" rIns="91425" tIns="91425">
            <a:noAutofit/>
          </a:bodyPr>
          <a:lstStyle/>
          <a:p>
            <a:pPr lvl="0" rtl="0">
              <a:spcBef>
                <a:spcPts val="0"/>
              </a:spcBef>
              <a:buNone/>
            </a:pPr>
            <a:r>
              <a:t/>
            </a:r>
            <a:endParaRPr/>
          </a:p>
        </p:txBody>
      </p:sp>
      <p:pic>
        <p:nvPicPr>
          <p:cNvPr id="109" name="Shape 109"/>
          <p:cNvPicPr preferRelativeResize="0"/>
          <p:nvPr/>
        </p:nvPicPr>
        <p:blipFill>
          <a:blip r:embed="rId3">
            <a:alphaModFix/>
          </a:blip>
          <a:stretch>
            <a:fillRect/>
          </a:stretch>
        </p:blipFill>
        <p:spPr>
          <a:xfrm>
            <a:off x="19050" y="533400"/>
            <a:ext cx="9105900" cy="57912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